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9"/>
    <p:restoredTop sz="94698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B432-4782-4569-9D2D-BFD2B72A4E98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ABD7-3337-43A4-A7BC-A96BA473C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2B432-4782-4569-9D2D-BFD2B72A4E98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ABD7-3337-43A4-A7BC-A96BA473CE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endParaRPr lang="ru-RU" alt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8502B432-4782-4569-9D2D-BFD2B72A4E98}" type="datetime1">
              <a:rPr lang="ru-RU"/>
              <a:pPr lvl="0">
                <a:defRPr/>
              </a:pPr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3988ABD7-3337-43A4-A7BC-A96BA473CE99}" type="slidenum">
              <a:rPr lang="ru-RU"/>
              <a:pPr lvl="0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2B432-4782-4569-9D2D-BFD2B72A4E98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8ABD7-3337-43A4-A7BC-A96BA473CE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mypresentation.ru/documents/07ac42d4ad2f2ae190c708c5b4774bcf/img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88640"/>
            <a:ext cx="8568953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/>
              <a:t>Замоченную обувь вытягивают на специальных приспособлениях и придают </a:t>
            </a:r>
            <a:r>
              <a:rPr lang="ru-RU" sz="2700" dirty="0" smtClean="0"/>
              <a:t>форму.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18434" name="Picture 2" descr="Производство валенок (43 фото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8064896" cy="54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ru-RU" sz="2400" dirty="0"/>
              <a:t>В сушильном цеху валенки тщательно высушивают, а затем им придают их окончательный «классический» вид в отделочном  цеху.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17410" name="Picture 2" descr="Производство валенок (43 фото)"/>
          <p:cNvPicPr>
            <a:picLocks noChangeAspect="1" noChangeArrowheads="1"/>
          </p:cNvPicPr>
          <p:nvPr/>
        </p:nvPicPr>
        <p:blipFill rotWithShape="1">
          <a:blip r:embed="rId2"/>
          <a:srcRect r="3340" b="-500"/>
          <a:stretch>
            <a:fillRect/>
          </a:stretch>
        </p:blipFill>
        <p:spPr>
          <a:xfrm>
            <a:off x="551384" y="1268760"/>
            <a:ext cx="8064896" cy="51845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ru-RU" sz="2800"/>
              <a:t>Современные валенки.</a:t>
            </a:r>
          </a:p>
        </p:txBody>
      </p:sp>
      <p:pic>
        <p:nvPicPr>
          <p:cNvPr id="24578" name="Picture 2" descr="На фото классические белые валенки с дизайнерской росписью."/>
          <p:cNvPicPr>
            <a:picLocks noChangeAspect="1" noChangeArrowheads="1"/>
          </p:cNvPicPr>
          <p:nvPr/>
        </p:nvPicPr>
        <p:blipFill rotWithShape="1">
          <a:blip r:embed="rId2"/>
          <a:srcRect r="170" b="7790"/>
          <a:stretch>
            <a:fillRect/>
          </a:stretch>
        </p:blipFill>
        <p:spPr>
          <a:xfrm>
            <a:off x="395536" y="1124744"/>
            <a:ext cx="8364760" cy="511256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На студийном фото девушка демонстрирует расписные цветные дизайнерские валенки."/>
          <p:cNvPicPr>
            <a:picLocks noChangeAspect="1" noChangeArrowheads="1"/>
          </p:cNvPicPr>
          <p:nvPr/>
        </p:nvPicPr>
        <p:blipFill rotWithShape="1">
          <a:blip r:embed="rId2"/>
          <a:srcRect r="-140" b="6460"/>
          <a:stretch>
            <a:fillRect/>
          </a:stretch>
        </p:blipFill>
        <p:spPr>
          <a:xfrm>
            <a:off x="335360" y="404664"/>
            <a:ext cx="8568952" cy="590465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9416" y="2130425"/>
            <a:ext cx="7618784" cy="1082551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ru-RU" altLang="en-US" sz="7333" dirty="0">
              <a:ln w="25400" cap="flat" cmpd="sng" algn="ctr">
                <a:solidFill>
                  <a:schemeClr val="accent1">
                    <a:shade val="20000"/>
                  </a:schemeClr>
                </a:solidFill>
                <a:prstDash val="solid"/>
                <a:round/>
              </a:ln>
              <a:solidFill>
                <a:schemeClr val="accent1"/>
              </a:solidFill>
            </a:endParaRPr>
          </a:p>
          <a:p>
            <a:pPr>
              <a:defRPr/>
            </a:pPr>
            <a:r>
              <a:rPr lang="ru-RU" altLang="en-US" sz="7333" dirty="0">
                <a:ln w="25400" cap="flat" cmpd="sng" algn="ctr">
                  <a:solidFill>
                    <a:schemeClr val="accent1">
                      <a:shade val="20000"/>
                    </a:schemeClr>
                  </a:solidFill>
                  <a:prstDash val="solid"/>
                  <a:round/>
                </a:ln>
                <a:solidFill>
                  <a:schemeClr val="accent1"/>
                </a:solidFill>
              </a:rPr>
              <a:t>Изготовление валенок</a:t>
            </a:r>
            <a:endParaRPr lang="ru-RU" altLang="en-US" dirty="0"/>
          </a:p>
          <a:p>
            <a:pPr>
              <a:defRPr/>
            </a:pPr>
            <a:r>
              <a:rPr lang="en-US" altLang="ru-RU" dirty="0" smtClean="0"/>
              <a:t>(</a:t>
            </a:r>
            <a:r>
              <a:rPr lang="ru-RU" altLang="ru-RU" dirty="0" smtClean="0"/>
              <a:t>вторая младшая группа</a:t>
            </a:r>
            <a:r>
              <a:rPr lang="en-US" altLang="ru-RU" dirty="0" smtClean="0"/>
              <a:t>)</a:t>
            </a:r>
            <a:endParaRPr lang="en-US" altLang="ru-RU" dirty="0"/>
          </a:p>
          <a:p>
            <a:pPr algn="r">
              <a:defRPr/>
            </a:pPr>
            <a:endParaRPr lang="ru-RU" altLang="en-US" sz="2666" dirty="0"/>
          </a:p>
          <a:p>
            <a:pPr algn="r">
              <a:defRPr/>
            </a:pPr>
            <a:endParaRPr lang="ru-RU" altLang="en-US" sz="2666" dirty="0"/>
          </a:p>
          <a:p>
            <a:pPr algn="r">
              <a:defRPr/>
            </a:pPr>
            <a:r>
              <a:rPr lang="ru-RU" altLang="en-US" sz="2666" dirty="0"/>
              <a:t>Презентацию подготовила </a:t>
            </a:r>
          </a:p>
          <a:p>
            <a:pPr algn="r">
              <a:defRPr/>
            </a:pPr>
            <a:r>
              <a:rPr lang="ru-RU" altLang="en-US" sz="2666" dirty="0" smtClean="0"/>
              <a:t>Радченко Елена Михайловна</a:t>
            </a:r>
            <a:endParaRPr lang="ru-RU" altLang="en-US" sz="2666" dirty="0"/>
          </a:p>
          <a:p>
            <a:pPr algn="r">
              <a:defRPr/>
            </a:pPr>
            <a:r>
              <a:rPr lang="ru-RU" altLang="en-US" sz="2666" dirty="0"/>
              <a:t>      Воспитатель </a:t>
            </a:r>
            <a:r>
              <a:rPr lang="ru-RU" altLang="en-US" sz="2666" dirty="0" smtClean="0"/>
              <a:t>ФГБДОУ «Центр развития ребёнка-детский сад 2 Управления делами Президента РФ»</a:t>
            </a:r>
            <a:endParaRPr lang="ru-RU" altLang="en-US" sz="2666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274638"/>
            <a:ext cx="7991400" cy="4522514"/>
          </a:xfrm>
        </p:spPr>
        <p:txBody>
          <a:bodyPr/>
          <a:lstStyle/>
          <a:p>
            <a:pPr algn="l">
              <a:defRPr/>
            </a:pPr>
            <a:r>
              <a:rPr lang="ru-RU" altLang="en-US" sz="4444">
                <a:ln w="9525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gradFill flip="xy" rotWithShape="1">
                  <a:gsLst>
                    <a:gs pos="0">
                      <a:schemeClr val="accent1">
                        <a:shade val="51000"/>
                        <a:satMod val="130000"/>
                      </a:schemeClr>
                    </a:gs>
                    <a:gs pos="80000">
                      <a:schemeClr val="accent1">
                        <a:shade val="93000"/>
                        <a:satMod val="130000"/>
                      </a:schemeClr>
                    </a:gs>
                    <a:gs pos="100000">
                      <a:schemeClr val="accent1">
                        <a:shade val="94000"/>
                        <a:satMod val="135000"/>
                      </a:schemeClr>
                    </a:gs>
                  </a:gsLst>
                  <a:lin ang="16200000" scaled="0"/>
                  <a:tileRect/>
                </a:gradFill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Ссылки на интернет</a:t>
            </a:r>
            <a:r>
              <a:rPr lang="en-US" altLang="ru-RU" sz="4444">
                <a:ln w="9525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gradFill flip="xy" rotWithShape="1">
                  <a:gsLst>
                    <a:gs pos="0">
                      <a:schemeClr val="accent1">
                        <a:shade val="51000"/>
                        <a:satMod val="130000"/>
                      </a:schemeClr>
                    </a:gs>
                    <a:gs pos="80000">
                      <a:schemeClr val="accent1">
                        <a:shade val="93000"/>
                        <a:satMod val="130000"/>
                      </a:schemeClr>
                    </a:gs>
                    <a:gs pos="100000">
                      <a:schemeClr val="accent1">
                        <a:shade val="94000"/>
                        <a:satMod val="135000"/>
                      </a:schemeClr>
                    </a:gs>
                  </a:gsLst>
                  <a:lin ang="16200000" scaled="0"/>
                  <a:tileRect/>
                </a:gradFill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-</a:t>
            </a:r>
            <a:r>
              <a:rPr lang="ru-RU" altLang="en-US" sz="4444">
                <a:ln w="9525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gradFill flip="xy" rotWithShape="1">
                  <a:gsLst>
                    <a:gs pos="0">
                      <a:schemeClr val="accent1">
                        <a:shade val="51000"/>
                        <a:satMod val="130000"/>
                      </a:schemeClr>
                    </a:gs>
                    <a:gs pos="80000">
                      <a:schemeClr val="accent1">
                        <a:shade val="93000"/>
                        <a:satMod val="130000"/>
                      </a:schemeClr>
                    </a:gs>
                    <a:gs pos="100000">
                      <a:schemeClr val="accent1">
                        <a:shade val="94000"/>
                        <a:satMod val="135000"/>
                      </a:schemeClr>
                    </a:gs>
                  </a:gsLst>
                  <a:lin ang="16200000" scaled="0"/>
                  <a:tileRect/>
                </a:gradFill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источники</a:t>
            </a:r>
            <a:r>
              <a:rPr lang="en-US" altLang="ru-RU" sz="4444">
                <a:ln w="9525" cap="flat" cmpd="sng" algn="ctr">
                  <a:solidFill>
                    <a:schemeClr val="accent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gradFill flip="xy" rotWithShape="1">
                  <a:gsLst>
                    <a:gs pos="0">
                      <a:schemeClr val="accent1">
                        <a:shade val="51000"/>
                        <a:satMod val="130000"/>
                      </a:schemeClr>
                    </a:gs>
                    <a:gs pos="80000">
                      <a:schemeClr val="accent1">
                        <a:shade val="93000"/>
                        <a:satMod val="130000"/>
                      </a:schemeClr>
                    </a:gs>
                    <a:gs pos="100000">
                      <a:schemeClr val="accent1">
                        <a:shade val="94000"/>
                        <a:satMod val="135000"/>
                      </a:schemeClr>
                    </a:gs>
                  </a:gsLst>
                  <a:lin ang="16200000" scaled="0"/>
                  <a:tileRect/>
                </a:gradFill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  <a:p>
            <a:pPr algn="l">
              <a:defRPr/>
            </a:pPr>
            <a:r>
              <a:rPr lang="en-US" altLang="ru-RU" sz="3200">
                <a:ln w="25400" cap="flat" cmpd="sng" algn="ctr">
                  <a:solidFill>
                    <a:schemeClr val="accent1">
                      <a:shade val="20000"/>
                    </a:schemeClr>
                  </a:solidFill>
                  <a:prstDash val="solid"/>
                  <a:rou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1.https://obuv.expert/valenki/184-iz-cego-delaut;</a:t>
            </a:r>
          </a:p>
          <a:p>
            <a:pPr algn="l">
              <a:defRPr/>
            </a:pPr>
            <a:r>
              <a:rPr lang="en-US" altLang="ru-RU" sz="3200">
                <a:ln w="25400" cap="flat" cmpd="sng" algn="ctr">
                  <a:solidFill>
                    <a:schemeClr val="accent1">
                      <a:shade val="20000"/>
                    </a:schemeClr>
                  </a:solidFill>
                  <a:prstDash val="solid"/>
                  <a:rou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2.https://fishki.net/2857455-kak-delajut-valenki.html;</a:t>
            </a:r>
          </a:p>
          <a:p>
            <a:pPr algn="l">
              <a:defRPr/>
            </a:pPr>
            <a:r>
              <a:rPr lang="en-US" altLang="ru-RU" sz="3200">
                <a:ln w="25400" cap="flat" cmpd="sng" algn="ctr">
                  <a:solidFill>
                    <a:schemeClr val="accent1">
                      <a:shade val="20000"/>
                    </a:schemeClr>
                  </a:solidFill>
                  <a:prstDash val="solid"/>
                  <a:rou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3.</a:t>
            </a:r>
            <a:r>
              <a:rPr lang="az-Cyrl-AZ" altLang="ru-RU" sz="3200">
                <a:ln w="25400" cap="flat" cmpd="sng" algn="ctr">
                  <a:solidFill>
                    <a:schemeClr val="accent1">
                      <a:shade val="20000"/>
                    </a:schemeClr>
                  </a:solidFill>
                  <a:prstDash val="solid"/>
                  <a:round/>
                </a:ln>
                <a:solidFill>
                  <a:schemeClr val="accent1"/>
                </a:solidFill>
                <a:latin typeface="Times New Roman"/>
                <a:cs typeface="Times New Roman"/>
              </a:rPr>
              <a:t>https://yandex.ru/images/search?text=изготовление%20валенок&amp;stype=image&amp;lr=18&amp;source=wiz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ru-RU" sz="2400" dirty="0"/>
              <a:t>Так, грязная овечья шерсть сначала поступает в цех, где она разрывается на более мелкие волокна и сушится</a:t>
            </a:r>
            <a:r>
              <a:rPr lang="ru-RU" sz="2400" dirty="0" smtClean="0"/>
              <a:t>..</a:t>
            </a:r>
            <a:endParaRPr lang="ru-RU" sz="2400" dirty="0"/>
          </a:p>
        </p:txBody>
      </p:sp>
      <p:pic>
        <p:nvPicPr>
          <p:cNvPr id="1028" name="Picture 4" descr="Как делают валенки и какими они бываю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8568952" cy="525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ru-RU" sz="2400" dirty="0"/>
              <a:t>Далее обрабатывают на шерсточесальной машине, после которой шерсть – уже цельный материал.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23554" name="Picture 2" descr="Рабочий обрабатывает валяное изделие на вертикально-растяжном станке"/>
          <p:cNvPicPr>
            <a:picLocks noChangeAspect="1" noChangeArrowheads="1"/>
          </p:cNvPicPr>
          <p:nvPr/>
        </p:nvPicPr>
        <p:blipFill rotWithShape="1">
          <a:blip r:embed="rId2"/>
          <a:srcRect r="30" b="12710"/>
          <a:stretch>
            <a:fillRect/>
          </a:stretch>
        </p:blipFill>
        <p:spPr>
          <a:xfrm>
            <a:off x="827584" y="1052736"/>
            <a:ext cx="7284640" cy="504056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ru-RU" sz="2400" dirty="0"/>
              <a:t>Далее на чесальном станке создают форму будущего  валенка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21508" name="Picture 4" descr="Колодки и берцы, используемые при производстве валенок"/>
          <p:cNvPicPr>
            <a:picLocks noChangeAspect="1" noChangeArrowheads="1"/>
          </p:cNvPicPr>
          <p:nvPr/>
        </p:nvPicPr>
        <p:blipFill rotWithShape="1">
          <a:blip r:embed="rId2"/>
          <a:srcRect r="30" b="9750"/>
          <a:stretch>
            <a:fillRect/>
          </a:stretch>
        </p:blipFill>
        <p:spPr>
          <a:xfrm>
            <a:off x="827584" y="1340768"/>
            <a:ext cx="7428656" cy="511256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ru-RU" sz="2400" dirty="0"/>
              <a:t>Затем на специальном устройстве производится процедура притирки, шерсть обрабатывают паром и соединяют между двумя раскаленными плитами. 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22530" name="Picture 2" descr="Производство валенок (43 фото)"/>
          <p:cNvPicPr>
            <a:picLocks noChangeAspect="1" noChangeArrowheads="1"/>
          </p:cNvPicPr>
          <p:nvPr/>
        </p:nvPicPr>
        <p:blipFill rotWithShape="1">
          <a:blip r:embed="rId2"/>
          <a:srcRect r="-140" b="5630"/>
          <a:stretch>
            <a:fillRect/>
          </a:stretch>
        </p:blipFill>
        <p:spPr>
          <a:xfrm>
            <a:off x="395536" y="1412776"/>
            <a:ext cx="8292752" cy="504056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ru-RU" sz="2400"/>
              <a:t>Придание валенку определенной формы – почти полностью дело рук работников. Заготовки сворачивают и придают нужную форму и размер.</a:t>
            </a:r>
            <a:br>
              <a:rPr lang="ru-RU" sz="2400"/>
            </a:br>
            <a:endParaRPr lang="ru-RU" sz="2400"/>
          </a:p>
        </p:txBody>
      </p:sp>
      <p:pic>
        <p:nvPicPr>
          <p:cNvPr id="20482" name="Picture 2" descr="Изготовление валенок в Челябинской области"/>
          <p:cNvPicPr>
            <a:picLocks noChangeAspect="1" noChangeArrowheads="1"/>
          </p:cNvPicPr>
          <p:nvPr/>
        </p:nvPicPr>
        <p:blipFill rotWithShape="1">
          <a:blip r:embed="rId2"/>
          <a:srcRect r="30" b="8100"/>
          <a:stretch>
            <a:fillRect/>
          </a:stretch>
        </p:blipFill>
        <p:spPr>
          <a:xfrm>
            <a:off x="755576" y="1340768"/>
            <a:ext cx="7572672" cy="482453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ru-RU" sz="2400"/>
              <a:t>После придания формы, изделие увлажняют и отправляют на катальную машину и варят, добавляя  краситель.</a:t>
            </a:r>
            <a:r>
              <a:rPr lang="ru-RU" sz="2000"/>
              <a:t/>
            </a:r>
            <a:br>
              <a:rPr lang="ru-RU" sz="2000"/>
            </a:br>
            <a:endParaRPr lang="ru-RU" sz="2000"/>
          </a:p>
        </p:txBody>
      </p:sp>
      <p:pic>
        <p:nvPicPr>
          <p:cNvPr id="19458" name="Picture 2" descr="Изготовление валенок в Челябинской области"/>
          <p:cNvPicPr>
            <a:picLocks noChangeAspect="1" noChangeArrowheads="1"/>
          </p:cNvPicPr>
          <p:nvPr/>
        </p:nvPicPr>
        <p:blipFill rotWithShape="1">
          <a:blip r:embed="rId2"/>
          <a:srcRect r="30" b="11580"/>
          <a:stretch>
            <a:fillRect/>
          </a:stretch>
        </p:blipFill>
        <p:spPr>
          <a:xfrm>
            <a:off x="971600" y="1628800"/>
            <a:ext cx="7284640" cy="468052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175</Words>
  <Application>Microsoft Office PowerPoint</Application>
  <PresentationFormat>Экран (4:3)</PresentationFormat>
  <Paragraphs>21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Презентация PowerPoint</vt:lpstr>
      <vt:lpstr> Изготовление валенок (вторая младшая группа)   Презентацию подготовила  Радченко Елена Михайловна       Воспитатель ФГБДОУ «Центр развития ребёнка-детский сад 2 Управления делами Президента РФ»</vt:lpstr>
      <vt:lpstr>Ссылки на интернет-источники: 1.https://obuv.expert/valenki/184-iz-cego-delaut; 2.https://fishki.net/2857455-kak-delajut-valenki.html; 3.https://yandex.ru/images/search?text=изготовление%20валенок&amp;stype=image&amp;lr=18&amp;source=wiz</vt:lpstr>
      <vt:lpstr>Так, грязная овечья шерсть сначала поступает в цех, где она разрывается на более мелкие волокна и сушится..</vt:lpstr>
      <vt:lpstr>Далее обрабатывают на шерсточесальной машине, после которой шерсть – уже цельный материал. </vt:lpstr>
      <vt:lpstr>Далее на чесальном станке создают форму будущего  валенка </vt:lpstr>
      <vt:lpstr>Затем на специальном устройстве производится процедура притирки, шерсть обрабатывают паром и соединяют между двумя раскаленными плитами.  </vt:lpstr>
      <vt:lpstr>Придание валенку определенной формы – почти полностью дело рук работников. Заготовки сворачивают и придают нужную форму и размер. </vt:lpstr>
      <vt:lpstr>После придания формы, изделие увлажняют и отправляют на катальную машину и варят, добавляя  краситель. </vt:lpstr>
      <vt:lpstr>Замоченную обувь вытягивают на специальных приспособлениях и придают форму. </vt:lpstr>
      <vt:lpstr>В сушильном цеху валенки тщательно высушивают, а затем им придают их окончательный «классический» вид в отделочном  цеху. </vt:lpstr>
      <vt:lpstr>Современные валенки.</vt:lpstr>
      <vt:lpstr>Презентация PowerPoint</vt:lpstr>
    </vt:vector>
  </TitlesOfParts>
  <Manager/>
  <Company>MultiDVD Team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Уршанова Наталья Михайловна</cp:lastModifiedBy>
  <cp:revision>14</cp:revision>
  <dcterms:created xsi:type="dcterms:W3CDTF">2016-01-21T19:32:13Z</dcterms:created>
  <dcterms:modified xsi:type="dcterms:W3CDTF">2026-02-09T14:20:21Z</dcterms:modified>
  <cp:version>0906.0100.01</cp:version>
</cp:coreProperties>
</file>